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2" r:id="rId12"/>
    <p:sldId id="265" r:id="rId13"/>
    <p:sldId id="269" r:id="rId14"/>
    <p:sldId id="272" r:id="rId15"/>
    <p:sldId id="275" r:id="rId16"/>
    <p:sldId id="276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28027" autoAdjust="0"/>
  </p:normalViewPr>
  <p:slideViewPr>
    <p:cSldViewPr snapToGrid="0">
      <p:cViewPr varScale="1">
        <p:scale>
          <a:sx n="30" d="100"/>
          <a:sy n="30" d="100"/>
        </p:scale>
        <p:origin x="4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F5975-DC2C-44A2-98F5-E198E4AD21AE}" type="datetimeFigureOut">
              <a:t>11/23/22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E63D4-15F5-4406-AF62-51E5F0F221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30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E63D4-15F5-4406-AF62-51E5F0F221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85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Philip</a:t>
            </a:r>
          </a:p>
          <a:p>
            <a:r>
              <a:rPr lang="en-US" dirty="0">
                <a:cs typeface="Calibri"/>
              </a:rPr>
              <a:t>This is our Gantt chart. We developed a basic blue print of our planning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E63D4-15F5-4406-AF62-51E5F0F221B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78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Philip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E63D4-15F5-4406-AF62-51E5F0F221B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704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E63D4-15F5-4406-AF62-51E5F0F221B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515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E63D4-15F5-4406-AF62-51E5F0F221B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53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E63D4-15F5-4406-AF62-51E5F0F221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2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E63D4-15F5-4406-AF62-51E5F0F221B5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61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000"/>
              </a:spcBef>
              <a:buFont typeface="Arial"/>
              <a:buNone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E63D4-15F5-4406-AF62-51E5F0F221B5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28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E63D4-15F5-4406-AF62-51E5F0F221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42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E63D4-15F5-4406-AF62-51E5F0F221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38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E63D4-15F5-4406-AF62-51E5F0F221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38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E63D4-15F5-4406-AF62-51E5F0F221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57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E63D4-15F5-4406-AF62-51E5F0F221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76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E63D4-15F5-4406-AF62-51E5F0F221B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20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55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6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818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92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6568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12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788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73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5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02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47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6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1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1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91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25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ymeleaf.org/doc/articles/standarddialect5minutes.html" TargetMode="External"/><Relationship Id="rId3" Type="http://schemas.openxmlformats.org/officeDocument/2006/relationships/hyperlink" Target="https://dev.mysql.com/doc/" TargetMode="External"/><Relationship Id="rId7" Type="http://schemas.openxmlformats.org/officeDocument/2006/relationships/hyperlink" Target="https://spring.io/projects/spring-data-jp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vestopedia.com/how-we-shop-now-5184434" TargetMode="External"/><Relationship Id="rId5" Type="http://schemas.openxmlformats.org/officeDocument/2006/relationships/hyperlink" Target="https://docs.microsoft.com/en-us/bingmaps/rest-services/locations/" TargetMode="External"/><Relationship Id="rId4" Type="http://schemas.openxmlformats.org/officeDocument/2006/relationships/hyperlink" Target="https://docs.microsoft.com/en-us/graph/teams-concept-overview" TargetMode="External"/><Relationship Id="rId9" Type="http://schemas.openxmlformats.org/officeDocument/2006/relationships/hyperlink" Target="https://www.thymeleaf.org/doc/tutorials/3.0/usingthymeleaf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utout of a house with shadow at the back">
            <a:extLst>
              <a:ext uri="{FF2B5EF4-FFF2-40B4-BE49-F238E27FC236}">
                <a16:creationId xmlns:a16="http://schemas.microsoft.com/office/drawing/2014/main" id="{9183F4FB-AD15-A0D1-28B2-8C13C11F8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16663" b="4362"/>
          <a:stretch/>
        </p:blipFill>
        <p:spPr>
          <a:xfrm>
            <a:off x="1" y="8477"/>
            <a:ext cx="12191999" cy="6857990"/>
          </a:xfrm>
          <a:prstGeom prst="rect">
            <a:avLst/>
          </a:prstGeom>
        </p:spPr>
      </p:pic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948AE52C-AD58-4D7E-BBEC-741EA69A9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Parallelogram 89">
            <a:extLst>
              <a:ext uri="{FF2B5EF4-FFF2-40B4-BE49-F238E27FC236}">
                <a16:creationId xmlns:a16="http://schemas.microsoft.com/office/drawing/2014/main" id="{EB3158C7-B011-4D27-BC9D-27EA5BE02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295AA18-FA8B-4B5D-9477-7F5F512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E377175-C211-4D7B-89F7-92406DBD7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23">
            <a:extLst>
              <a:ext uri="{FF2B5EF4-FFF2-40B4-BE49-F238E27FC236}">
                <a16:creationId xmlns:a16="http://schemas.microsoft.com/office/drawing/2014/main" id="{40EA1C2A-B332-4211-8479-EA99BC303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8" name="Rectangle 25">
            <a:extLst>
              <a:ext uri="{FF2B5EF4-FFF2-40B4-BE49-F238E27FC236}">
                <a16:creationId xmlns:a16="http://schemas.microsoft.com/office/drawing/2014/main" id="{24A97CC0-C913-4A9C-B6E8-755C7D15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9DFA36DF-98BD-46D3-A75B-97154DB4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4200" y="1678665"/>
            <a:ext cx="4569803" cy="23691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latin typeface="sego ui"/>
                <a:cs typeface="Calibri Light"/>
              </a:rPr>
              <a:t>Final Presentation:</a:t>
            </a:r>
            <a:br>
              <a:rPr lang="en-US" sz="4000" dirty="0">
                <a:latin typeface="sego ui"/>
                <a:cs typeface="Calibri Light"/>
              </a:rPr>
            </a:br>
            <a:r>
              <a:rPr lang="en-US" sz="4000" dirty="0">
                <a:latin typeface="sego ui"/>
                <a:cs typeface="Calibri Light"/>
              </a:rPr>
              <a:t>On the Web Listing (OWL) Marketplace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00964" y="4050832"/>
            <a:ext cx="4573037" cy="109689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endParaRPr lang="en-US" sz="600" dirty="0">
              <a:solidFill>
                <a:schemeClr val="bg1"/>
              </a:solidFill>
              <a:latin typeface="sego ui"/>
              <a:cs typeface="Calibri"/>
            </a:endParaRPr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200" dirty="0">
                <a:solidFill>
                  <a:schemeClr val="bg1"/>
                </a:solidFill>
                <a:latin typeface="sego ui"/>
                <a:cs typeface="Calibri"/>
              </a:rPr>
              <a:t>By Philip </a:t>
            </a:r>
            <a:r>
              <a:rPr lang="en-US" sz="1200" dirty="0" err="1">
                <a:solidFill>
                  <a:schemeClr val="bg1"/>
                </a:solidFill>
                <a:latin typeface="sego ui"/>
                <a:cs typeface="Calibri"/>
              </a:rPr>
              <a:t>Canzian</a:t>
            </a:r>
            <a:r>
              <a:rPr lang="en-US" sz="1200" dirty="0">
                <a:solidFill>
                  <a:schemeClr val="bg1"/>
                </a:solidFill>
                <a:latin typeface="sego ui"/>
                <a:cs typeface="Calibri"/>
              </a:rPr>
              <a:t>, Jose </a:t>
            </a:r>
            <a:r>
              <a:rPr lang="en-US" sz="1200" dirty="0" err="1">
                <a:solidFill>
                  <a:schemeClr val="bg1"/>
                </a:solidFill>
                <a:latin typeface="sego ui"/>
                <a:cs typeface="Calibri"/>
              </a:rPr>
              <a:t>Casiano</a:t>
            </a:r>
            <a:r>
              <a:rPr lang="en-US" sz="1200" dirty="0">
                <a:solidFill>
                  <a:schemeClr val="bg1"/>
                </a:solidFill>
                <a:latin typeface="sego ui"/>
                <a:cs typeface="Calibri"/>
              </a:rPr>
              <a:t>, and Forrest Moulin (Group 7)</a:t>
            </a:r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200" dirty="0">
                <a:solidFill>
                  <a:schemeClr val="bg1"/>
                </a:solidFill>
                <a:latin typeface="sego ui"/>
                <a:cs typeface="Calibri"/>
              </a:rPr>
              <a:t>Pennsylvania State University </a:t>
            </a:r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200" dirty="0">
                <a:solidFill>
                  <a:schemeClr val="bg1"/>
                </a:solidFill>
                <a:latin typeface="sego ui"/>
                <a:cs typeface="Calibri"/>
              </a:rPr>
              <a:t>College of Information Sciences and Technology</a:t>
            </a:r>
            <a:endParaRPr lang="en-US" sz="12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200" dirty="0">
                <a:solidFill>
                  <a:schemeClr val="bg1"/>
                </a:solidFill>
                <a:latin typeface="sego ui"/>
                <a:cs typeface="Calibri"/>
              </a:rPr>
              <a:t>IST 440W - Integration and Problem Solving</a:t>
            </a:r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200" dirty="0">
                <a:solidFill>
                  <a:schemeClr val="bg1"/>
                </a:solidFill>
                <a:latin typeface="sego ui"/>
                <a:cs typeface="Calibri"/>
              </a:rPr>
              <a:t>Summer 2022</a:t>
            </a:r>
          </a:p>
        </p:txBody>
      </p:sp>
      <p:sp>
        <p:nvSpPr>
          <p:cNvPr id="102" name="Rectangle 27">
            <a:extLst>
              <a:ext uri="{FF2B5EF4-FFF2-40B4-BE49-F238E27FC236}">
                <a16:creationId xmlns:a16="http://schemas.microsoft.com/office/drawing/2014/main" id="{D1D22F90-51DE-40F7-96EE-8E9894DF0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" name="Rectangle 28">
            <a:extLst>
              <a:ext uri="{FF2B5EF4-FFF2-40B4-BE49-F238E27FC236}">
                <a16:creationId xmlns:a16="http://schemas.microsoft.com/office/drawing/2014/main" id="{F45D120E-4F36-4767-98FA-949993B8E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" name="Rectangle 29">
            <a:extLst>
              <a:ext uri="{FF2B5EF4-FFF2-40B4-BE49-F238E27FC236}">
                <a16:creationId xmlns:a16="http://schemas.microsoft.com/office/drawing/2014/main" id="{B541A2F0-1EDC-4D03-94AC-35BC742CE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Isosceles Triangle 107">
            <a:extLst>
              <a:ext uri="{FF2B5EF4-FFF2-40B4-BE49-F238E27FC236}">
                <a16:creationId xmlns:a16="http://schemas.microsoft.com/office/drawing/2014/main" id="{08CE2AE4-51CC-4060-8818-423BB07BF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A8CD8-FDD1-5A77-9225-0AE325820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053" y="1139971"/>
            <a:ext cx="1189210" cy="106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2DDF5-A723-26FF-514F-090231A2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8610D-41CE-0CDE-7A25-25C75C357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367" y="1729232"/>
            <a:ext cx="5482578" cy="4425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587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80E74-7C52-F330-313F-CC03D82B9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 Timeline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561DF5-F972-FD52-8192-FA2E88413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64" y="2509282"/>
            <a:ext cx="10405872" cy="24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5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C10360B-2D1F-E328-EF24-881FCA0DE559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Final Discussion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B558337-F310-E4A5-6810-DE89B291F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927" y="1930400"/>
            <a:ext cx="3081676" cy="16796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151B75-DB6F-E931-BFD8-21E7143772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927" y="3818257"/>
            <a:ext cx="3081676" cy="20801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2DCF76-7929-A2FF-BAA9-BE5E5D3170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3392" y="1930400"/>
            <a:ext cx="3062654" cy="1674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FC899F-9DCD-32B2-04C9-6A6B7ECB97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3881" y="3829440"/>
            <a:ext cx="3081676" cy="205300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7B361B-CC89-2CCE-B76E-4E5518D5F079}"/>
              </a:ext>
            </a:extLst>
          </p:cNvPr>
          <p:cNvCxnSpPr/>
          <p:nvPr/>
        </p:nvCxnSpPr>
        <p:spPr>
          <a:xfrm>
            <a:off x="7507224" y="2853944"/>
            <a:ext cx="594360" cy="0"/>
          </a:xfrm>
          <a:prstGeom prst="straightConnector1">
            <a:avLst/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CA7229-2BC0-956D-632F-DA7FF8D4689C}"/>
              </a:ext>
            </a:extLst>
          </p:cNvPr>
          <p:cNvCxnSpPr/>
          <p:nvPr/>
        </p:nvCxnSpPr>
        <p:spPr>
          <a:xfrm>
            <a:off x="7507224" y="4771136"/>
            <a:ext cx="594360" cy="0"/>
          </a:xfrm>
          <a:prstGeom prst="straightConnector1">
            <a:avLst/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A1FE080-9A5C-3CB2-703A-D3126C3BA305}"/>
              </a:ext>
            </a:extLst>
          </p:cNvPr>
          <p:cNvSpPr txBox="1"/>
          <p:nvPr/>
        </p:nvSpPr>
        <p:spPr>
          <a:xfrm>
            <a:off x="527285" y="1930400"/>
            <a:ext cx="317603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Setting up GitHub repository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Implementing a cloud-based database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Virtual project collaboration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Managing time zone differences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Flexibility of platform and API utilization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11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2DDF5-A723-26FF-514F-090231A2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CA7CB-A2E6-3D89-E1A6-50C911737CC4}"/>
              </a:ext>
            </a:extLst>
          </p:cNvPr>
          <p:cNvSpPr txBox="1"/>
          <p:nvPr/>
        </p:nvSpPr>
        <p:spPr>
          <a:xfrm>
            <a:off x="527285" y="1930400"/>
            <a:ext cx="10498669" cy="25853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cs typeface="Calibri"/>
              </a:rPr>
              <a:t>Microsoft Graph API for Teams integration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cs typeface="Calibri"/>
              </a:rPr>
              <a:t>Search results functionality</a:t>
            </a:r>
            <a:endParaRPr lang="en-US" dirty="0">
              <a:latin typeface="Calibri" panose="020F0502020204030204" pitchFamily="34" charset="0"/>
              <a:cs typeface="Calibri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Hosting the app on Azure App Service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UI enhancements/mobile compatibility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Additional use cases</a:t>
            </a:r>
          </a:p>
        </p:txBody>
      </p:sp>
    </p:spTree>
    <p:extLst>
      <p:ext uri="{BB962C8B-B14F-4D97-AF65-F5344CB8AC3E}">
        <p14:creationId xmlns:p14="http://schemas.microsoft.com/office/powerpoint/2010/main" val="340201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440367B-924B-2844-289F-C8457FD4F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 fontScale="90000"/>
          </a:bodyPr>
          <a:lstStyle/>
          <a:p>
            <a:pPr>
              <a:spcBef>
                <a:spcPts val="1000"/>
              </a:spcBef>
            </a:pPr>
            <a:r>
              <a:rPr lang="en-US" dirty="0">
                <a:ea typeface="+mj-lt"/>
                <a:cs typeface="+mj-lt"/>
              </a:rPr>
              <a:t>References</a:t>
            </a:r>
            <a:br>
              <a:rPr lang="en-US" dirty="0"/>
            </a:br>
            <a:endParaRPr lang="en-US" sz="1300" dirty="0">
              <a:solidFill>
                <a:srgbClr val="000000"/>
              </a:solidFill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300" i="1" dirty="0">
                <a:solidFill>
                  <a:srgbClr val="000000"/>
                </a:solidFill>
                <a:ea typeface="+mj-lt"/>
                <a:cs typeface="+mj-lt"/>
              </a:rPr>
              <a:t>MySQL Documentation</a:t>
            </a:r>
            <a:r>
              <a:rPr lang="en-US" sz="1300" dirty="0">
                <a:solidFill>
                  <a:srgbClr val="000000"/>
                </a:solidFill>
                <a:ea typeface="+mj-lt"/>
                <a:cs typeface="+mj-lt"/>
              </a:rPr>
              <a:t>. MySQL. (n.d.). Retrieved June 24, 2022, from </a:t>
            </a:r>
            <a:r>
              <a:rPr lang="en-US" sz="1300" dirty="0">
                <a:solidFill>
                  <a:srgbClr val="000000"/>
                </a:solidFill>
                <a:ea typeface="+mj-lt"/>
                <a:cs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https://dev.mysql.com/doc/</a:t>
            </a:r>
            <a:r>
              <a:rPr lang="en-US" sz="1300" dirty="0">
                <a:solidFill>
                  <a:srgbClr val="000000"/>
                </a:solidFill>
                <a:ea typeface="+mj-lt"/>
                <a:cs typeface="+mj-lt"/>
              </a:rPr>
              <a:t> 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 sz="1300" dirty="0">
              <a:solidFill>
                <a:srgbClr val="000000"/>
              </a:solidFill>
              <a:ea typeface="+mj-lt"/>
              <a:cs typeface="+mj-lt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300" dirty="0" err="1">
                <a:solidFill>
                  <a:srgbClr val="000000"/>
                </a:solidFill>
                <a:ea typeface="+mj-lt"/>
                <a:cs typeface="+mj-lt"/>
              </a:rPr>
              <a:t>Nkramer</a:t>
            </a:r>
            <a:r>
              <a:rPr lang="en-US" sz="1300" dirty="0">
                <a:solidFill>
                  <a:srgbClr val="000000"/>
                </a:solidFill>
                <a:ea typeface="+mj-lt"/>
                <a:cs typeface="+mj-lt"/>
              </a:rPr>
              <a:t>. (2022, March 28). </a:t>
            </a:r>
            <a:r>
              <a:rPr lang="en-US" sz="1300" i="1" dirty="0">
                <a:solidFill>
                  <a:srgbClr val="000000"/>
                </a:solidFill>
                <a:ea typeface="+mj-lt"/>
                <a:cs typeface="+mj-lt"/>
              </a:rPr>
              <a:t>Microsoft Teams API Overview - Microsoft Graph</a:t>
            </a:r>
            <a:r>
              <a:rPr lang="en-US" sz="1300" dirty="0">
                <a:solidFill>
                  <a:srgbClr val="000000"/>
                </a:solidFill>
                <a:ea typeface="+mj-lt"/>
                <a:cs typeface="+mj-lt"/>
              </a:rPr>
              <a:t>. Microsoft Graph | Microsoft Docs. Retrieved June 20, 2022, from </a:t>
            </a:r>
            <a:r>
              <a:rPr lang="en-US" sz="1300" dirty="0">
                <a:solidFill>
                  <a:srgbClr val="000000"/>
                </a:solidFill>
                <a:ea typeface="+mj-lt"/>
                <a:cs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https://docs.microsoft.com/en-us/graph/teams-concept-overview</a:t>
            </a:r>
            <a:r>
              <a:rPr lang="en-US" sz="1300" dirty="0">
                <a:solidFill>
                  <a:srgbClr val="000000"/>
                </a:solidFill>
                <a:ea typeface="+mj-lt"/>
                <a:cs typeface="+mj-lt"/>
              </a:rPr>
              <a:t> 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 sz="1300" dirty="0">
              <a:solidFill>
                <a:srgbClr val="000000"/>
              </a:solidFill>
              <a:ea typeface="+mj-lt"/>
              <a:cs typeface="+mj-lt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300" dirty="0" err="1">
                <a:solidFill>
                  <a:srgbClr val="000000"/>
                </a:solidFill>
                <a:ea typeface="+mj-lt"/>
                <a:cs typeface="+mj-lt"/>
              </a:rPr>
              <a:t>Rbrundritt</a:t>
            </a:r>
            <a:r>
              <a:rPr lang="en-US" sz="1300" dirty="0">
                <a:solidFill>
                  <a:srgbClr val="000000"/>
                </a:solidFill>
                <a:ea typeface="+mj-lt"/>
                <a:cs typeface="+mj-lt"/>
              </a:rPr>
              <a:t>. (2018, December 14). </a:t>
            </a:r>
            <a:r>
              <a:rPr lang="en-US" sz="1300" i="1" dirty="0">
                <a:solidFill>
                  <a:srgbClr val="000000"/>
                </a:solidFill>
                <a:ea typeface="+mj-lt"/>
                <a:cs typeface="+mj-lt"/>
              </a:rPr>
              <a:t>Locations API - Bing Maps</a:t>
            </a:r>
            <a:r>
              <a:rPr lang="en-US" sz="1300" dirty="0">
                <a:solidFill>
                  <a:srgbClr val="000000"/>
                </a:solidFill>
                <a:ea typeface="+mj-lt"/>
                <a:cs typeface="+mj-lt"/>
              </a:rPr>
              <a:t>. Locations API - Bing Maps | Microsoft Docs. Retrieved June 15, 2022, from </a:t>
            </a:r>
            <a:r>
              <a:rPr lang="en-US" sz="1300" dirty="0">
                <a:solidFill>
                  <a:srgbClr val="000000"/>
                </a:solidFill>
                <a:ea typeface="+mj-lt"/>
                <a:cs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https://docs.microsoft.com/en-us/bingmaps/rest-services/locations/</a:t>
            </a:r>
            <a:r>
              <a:rPr lang="en-US" sz="1300" dirty="0">
                <a:solidFill>
                  <a:srgbClr val="000000"/>
                </a:solidFill>
                <a:ea typeface="+mj-lt"/>
                <a:cs typeface="+mj-lt"/>
              </a:rPr>
              <a:t> 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 sz="1300" dirty="0">
              <a:solidFill>
                <a:srgbClr val="000000"/>
              </a:solidFill>
              <a:ea typeface="+mj-lt"/>
              <a:cs typeface="+mj-lt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300" dirty="0">
                <a:solidFill>
                  <a:srgbClr val="000000"/>
                </a:solidFill>
              </a:rPr>
              <a:t>Segal, T. (2022, March 1). How COVID-19 changed consumer shopping behavior. Investopedia. </a:t>
            </a:r>
            <a:br>
              <a:rPr lang="en-US" sz="1300" dirty="0"/>
            </a:br>
            <a:r>
              <a:rPr lang="en-US" sz="1300" dirty="0">
                <a:solidFill>
                  <a:srgbClr val="000000"/>
                </a:solidFill>
              </a:rPr>
              <a:t>Retrieved May 28, 2022, from </a:t>
            </a:r>
            <a:r>
              <a:rPr lang="en-US" sz="1300" dirty="0">
                <a:solidFill>
                  <a:srgbClr val="00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https://www.investopedia.com/how-we-shop-now-5184434</a:t>
            </a:r>
            <a:endParaRPr lang="en-US" sz="1300" dirty="0">
              <a:solidFill>
                <a:srgbClr val="000000"/>
              </a:solidFill>
              <a:ea typeface="+mj-lt"/>
              <a:cs typeface="+mj-lt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 sz="1300" dirty="0">
              <a:solidFill>
                <a:srgbClr val="000000"/>
              </a:solidFill>
              <a:ea typeface="+mj-lt"/>
              <a:cs typeface="+mj-lt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300" i="1" dirty="0">
                <a:solidFill>
                  <a:srgbClr val="000000"/>
                </a:solidFill>
                <a:ea typeface="+mj-lt"/>
                <a:cs typeface="+mj-lt"/>
              </a:rPr>
              <a:t>Spring Data JPA</a:t>
            </a:r>
            <a:r>
              <a:rPr lang="en-US" sz="1300" dirty="0">
                <a:solidFill>
                  <a:srgbClr val="000000"/>
                </a:solidFill>
                <a:ea typeface="+mj-lt"/>
                <a:cs typeface="+mj-lt"/>
              </a:rPr>
              <a:t>. Spring. (n.d.). Retrieved June 24, 2022, from </a:t>
            </a:r>
            <a:r>
              <a:rPr lang="en-US" sz="1300" dirty="0">
                <a:solidFill>
                  <a:srgbClr val="000000"/>
                </a:solidFill>
                <a:ea typeface="+mj-lt"/>
                <a:cs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https://spring.io/projects/spring-data-jpa</a:t>
            </a:r>
            <a:r>
              <a:rPr lang="en-US" sz="1300" dirty="0">
                <a:solidFill>
                  <a:srgbClr val="000000"/>
                </a:solidFill>
                <a:ea typeface="+mj-lt"/>
                <a:cs typeface="+mj-lt"/>
              </a:rPr>
              <a:t> 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 sz="1300" dirty="0">
              <a:solidFill>
                <a:srgbClr val="000000"/>
              </a:solidFill>
              <a:ea typeface="+mj-lt"/>
              <a:cs typeface="+mj-lt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300" dirty="0" err="1">
                <a:solidFill>
                  <a:srgbClr val="000000"/>
                </a:solidFill>
                <a:ea typeface="+mj-lt"/>
                <a:cs typeface="+mj-lt"/>
              </a:rPr>
              <a:t>Thymeleaf</a:t>
            </a:r>
            <a:r>
              <a:rPr lang="en-US" sz="1300" dirty="0">
                <a:solidFill>
                  <a:srgbClr val="000000"/>
                </a:solidFill>
                <a:ea typeface="+mj-lt"/>
                <a:cs typeface="+mj-lt"/>
              </a:rPr>
              <a:t>. (n.d.). Retrieved May 31, 2022, from </a:t>
            </a:r>
            <a:r>
              <a:rPr lang="en-US" sz="1300" dirty="0">
                <a:solidFill>
                  <a:srgbClr val="000000"/>
                </a:solidFill>
                <a:ea typeface="+mj-lt"/>
                <a:cs typeface="+mj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https://www.thymeleaf.org/doc/articles/standarddialect5minutes.html</a:t>
            </a:r>
            <a:r>
              <a:rPr lang="en-US" sz="1300" dirty="0">
                <a:solidFill>
                  <a:srgbClr val="000000"/>
                </a:solidFill>
                <a:ea typeface="+mj-lt"/>
                <a:cs typeface="+mj-lt"/>
              </a:rPr>
              <a:t> 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 sz="1300" dirty="0">
              <a:solidFill>
                <a:srgbClr val="000000"/>
              </a:solidFill>
              <a:ea typeface="+mj-lt"/>
              <a:cs typeface="+mj-lt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300" dirty="0" err="1">
                <a:solidFill>
                  <a:srgbClr val="000000"/>
                </a:solidFill>
                <a:ea typeface="+mj-lt"/>
                <a:cs typeface="+mj-lt"/>
              </a:rPr>
              <a:t>Thymeleaf</a:t>
            </a:r>
            <a:r>
              <a:rPr lang="en-US" sz="1300" dirty="0">
                <a:solidFill>
                  <a:srgbClr val="000000"/>
                </a:solidFill>
                <a:ea typeface="+mj-lt"/>
                <a:cs typeface="+mj-lt"/>
              </a:rPr>
              <a:t>. (n.d.). </a:t>
            </a:r>
            <a:r>
              <a:rPr lang="en-US" sz="1300" i="1" dirty="0">
                <a:solidFill>
                  <a:srgbClr val="000000"/>
                </a:solidFill>
                <a:ea typeface="+mj-lt"/>
                <a:cs typeface="+mj-lt"/>
              </a:rPr>
              <a:t>Tutorial: Using </a:t>
            </a:r>
            <a:r>
              <a:rPr lang="en-US" sz="1300" i="1" dirty="0" err="1">
                <a:solidFill>
                  <a:srgbClr val="000000"/>
                </a:solidFill>
                <a:ea typeface="+mj-lt"/>
                <a:cs typeface="+mj-lt"/>
              </a:rPr>
              <a:t>Thymeleaf</a:t>
            </a:r>
            <a:r>
              <a:rPr lang="en-US" sz="1300" dirty="0">
                <a:solidFill>
                  <a:srgbClr val="000000"/>
                </a:solidFill>
                <a:ea typeface="+mj-lt"/>
                <a:cs typeface="+mj-lt"/>
              </a:rPr>
              <a:t>. Retrieved June 24, 2022, from </a:t>
            </a:r>
            <a:r>
              <a:rPr lang="en-US" sz="1300" dirty="0">
                <a:solidFill>
                  <a:srgbClr val="000000"/>
                </a:solidFill>
                <a:ea typeface="+mj-lt"/>
                <a:cs typeface="+mj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https://www.thymeleaf.org/doc/tutorials/3.0/usingthymeleaf.html</a:t>
            </a:r>
            <a:r>
              <a:rPr lang="en-US" sz="1300" dirty="0">
                <a:solidFill>
                  <a:srgbClr val="000000"/>
                </a:solidFill>
                <a:ea typeface="+mj-lt"/>
                <a:cs typeface="+mj-lt"/>
              </a:rPr>
              <a:t> 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 sz="1300" dirty="0">
              <a:solidFill>
                <a:srgbClr val="000000"/>
              </a:solidFill>
              <a:ea typeface="+mj-lt"/>
              <a:cs typeface="+mj-lt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 sz="1300" dirty="0">
              <a:solidFill>
                <a:srgbClr val="000000"/>
              </a:solidFill>
              <a:ea typeface="+mj-lt"/>
              <a:cs typeface="+mj-lt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 sz="1300" dirty="0">
              <a:solidFill>
                <a:srgbClr val="000000"/>
              </a:solidFill>
              <a:ea typeface="+mj-lt"/>
              <a:cs typeface="+mj-lt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 sz="1300" dirty="0">
              <a:solidFill>
                <a:srgbClr val="000000"/>
              </a:solidFill>
              <a:ea typeface="+mj-lt"/>
              <a:cs typeface="+mj-lt"/>
            </a:endParaRPr>
          </a:p>
          <a:p>
            <a:endParaRPr lang="en-US" sz="13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00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BD44F-E185-99A6-2C3C-28A77EE92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6350E-8091-79EF-997F-FDC7E3DC9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1) Introduction, Problem Statement, Motivation, Application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2) Stakeholder Analysis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3) Operational Flow Chart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4) Technical Flow Chart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5) Gantt Chart and Timeline</a:t>
            </a:r>
          </a:p>
          <a:p>
            <a:r>
              <a:rPr lang="en-US">
                <a:ea typeface="+mn-lt"/>
                <a:cs typeface="+mn-lt"/>
              </a:rPr>
              <a:t>6) Implementation and Demo</a:t>
            </a:r>
            <a:endParaRPr lang="en-US"/>
          </a:p>
          <a:p>
            <a:r>
              <a:rPr lang="en-US">
                <a:ea typeface="+mn-lt"/>
                <a:cs typeface="+mn-lt"/>
              </a:rPr>
              <a:t>7) Final Discussion</a:t>
            </a:r>
          </a:p>
          <a:p>
            <a:r>
              <a:rPr lang="en-US">
                <a:ea typeface="+mn-lt"/>
                <a:cs typeface="+mn-lt"/>
              </a:rPr>
              <a:t>8) References</a:t>
            </a:r>
          </a:p>
        </p:txBody>
      </p:sp>
    </p:spTree>
    <p:extLst>
      <p:ext uri="{BB962C8B-B14F-4D97-AF65-F5344CB8AC3E}">
        <p14:creationId xmlns:p14="http://schemas.microsoft.com/office/powerpoint/2010/main" val="318016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D1F80-1B0F-F58E-B108-7994738B8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5A1F1-F642-9745-FA71-054F24845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0" i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Background:</a:t>
            </a:r>
          </a:p>
          <a:p>
            <a:pPr lvl="1"/>
            <a:r>
              <a:rPr lang="en-US" b="0" i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COVID-19 Pandemic</a:t>
            </a:r>
          </a:p>
          <a:p>
            <a:pPr lvl="1"/>
            <a:r>
              <a:rPr lang="en-US">
                <a:solidFill>
                  <a:schemeClr val="bg1">
                    <a:lumMod val="95000"/>
                  </a:schemeClr>
                </a:solidFill>
                <a:latin typeface="+mj-lt"/>
              </a:rPr>
              <a:t>Online Shopping Movement</a:t>
            </a:r>
            <a:endParaRPr lang="en-US" b="0" i="0">
              <a:solidFill>
                <a:schemeClr val="bg1">
                  <a:lumMod val="95000"/>
                </a:schemeClr>
              </a:solidFill>
              <a:effectLst/>
              <a:latin typeface="+mj-lt"/>
            </a:endParaRPr>
          </a:p>
          <a:p>
            <a:r>
              <a:rPr lang="en-US" sz="1800" b="0" i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Project Overview:</a:t>
            </a:r>
          </a:p>
          <a:p>
            <a:pPr lvl="1"/>
            <a:r>
              <a:rPr lang="en-US" b="0" i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To enhance a Property </a:t>
            </a:r>
            <a:r>
              <a:rPr lang="en-US">
                <a:solidFill>
                  <a:schemeClr val="bg1">
                    <a:lumMod val="95000"/>
                  </a:schemeClr>
                </a:solidFill>
                <a:latin typeface="+mj-lt"/>
              </a:rPr>
              <a:t>Listing Application</a:t>
            </a:r>
          </a:p>
          <a:p>
            <a:pPr lvl="1"/>
            <a:r>
              <a:rPr lang="en-US">
                <a:solidFill>
                  <a:schemeClr val="bg1">
                    <a:lumMod val="95000"/>
                  </a:schemeClr>
                </a:solidFill>
                <a:latin typeface="+mj-lt"/>
              </a:rPr>
              <a:t>Focus on User Experience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FEED42-7972-D556-8433-8C34A8CD632D}"/>
              </a:ext>
            </a:extLst>
          </p:cNvPr>
          <p:cNvGrpSpPr/>
          <p:nvPr/>
        </p:nvGrpSpPr>
        <p:grpSpPr>
          <a:xfrm>
            <a:off x="5235979" y="2160589"/>
            <a:ext cx="4707963" cy="3202115"/>
            <a:chOff x="5126251" y="2160589"/>
            <a:chExt cx="4707963" cy="320211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B89486-4B76-DEF9-8B7F-A7881E23083B}"/>
                </a:ext>
              </a:extLst>
            </p:cNvPr>
            <p:cNvSpPr txBox="1"/>
            <p:nvPr/>
          </p:nvSpPr>
          <p:spPr>
            <a:xfrm>
              <a:off x="5126251" y="4008487"/>
              <a:ext cx="4707963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i="1">
                  <a:solidFill>
                    <a:srgbClr val="FFC000"/>
                  </a:solidFill>
                </a:rPr>
                <a:t>“</a:t>
              </a:r>
              <a:r>
                <a:rPr lang="en-US" b="1" i="1">
                  <a:solidFill>
                    <a:srgbClr val="FFC000"/>
                  </a:solidFill>
                </a:rPr>
                <a:t>In 2020 over 60% of homebuyers made an offer on a residence they’d never visited</a:t>
              </a:r>
              <a:r>
                <a:rPr lang="en-US" sz="3200" b="1" i="1">
                  <a:solidFill>
                    <a:srgbClr val="FFC000"/>
                  </a:solidFill>
                </a:rPr>
                <a:t>”</a:t>
              </a:r>
            </a:p>
          </p:txBody>
        </p:sp>
        <p:pic>
          <p:nvPicPr>
            <p:cNvPr id="6" name="Picture 5" descr="Person working with laptop and notepad">
              <a:extLst>
                <a:ext uri="{FF2B5EF4-FFF2-40B4-BE49-F238E27FC236}">
                  <a16:creationId xmlns:a16="http://schemas.microsoft.com/office/drawing/2014/main" id="{F6F890DE-24C9-3D13-4F1B-C83FA5458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160589"/>
              <a:ext cx="2768467" cy="184789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9CD62C-7F1D-0554-6640-58A4B8F0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750399">
              <a:off x="7414903" y="2441057"/>
              <a:ext cx="611608" cy="545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2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2DDF5-A723-26FF-514F-090231A2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ABF0A-2A0B-05E5-24C4-EE8ACDBDA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 fontAlgn="base">
              <a:buFont typeface="Wingdings" charset="2"/>
              <a:buChar char="Ø"/>
            </a:pPr>
            <a:r>
              <a:rPr lang="en-US">
                <a:ea typeface="+mn-lt"/>
                <a:cs typeface="+mn-lt"/>
              </a:rPr>
              <a:t>Online shopping trend has been on the rise through the years. However, with the pandemic this long-term trend has increased exponentially, thus creating an opening for the virtual property marketplace.</a:t>
            </a:r>
          </a:p>
          <a:p>
            <a:pPr marL="0" indent="0" fontAlgn="base">
              <a:buNone/>
            </a:pPr>
            <a:endParaRPr lang="en-US">
              <a:ea typeface="+mn-lt"/>
              <a:cs typeface="+mn-lt"/>
            </a:endParaRPr>
          </a:p>
          <a:p>
            <a:pPr marL="285750" indent="-285750" fontAlgn="base">
              <a:buFont typeface="Wingdings" charset="2"/>
              <a:buChar char="Ø"/>
            </a:pPr>
            <a:r>
              <a:rPr lang="en-US">
                <a:ea typeface="+mn-lt"/>
                <a:cs typeface="+mn-lt"/>
              </a:rPr>
              <a:t>97% of homebuyers use the internet to research properties when looking for new homes (Investopedia 2021)</a:t>
            </a:r>
          </a:p>
        </p:txBody>
      </p:sp>
    </p:spTree>
    <p:extLst>
      <p:ext uri="{BB962C8B-B14F-4D97-AF65-F5344CB8AC3E}">
        <p14:creationId xmlns:p14="http://schemas.microsoft.com/office/powerpoint/2010/main" val="87457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80E74-7C52-F330-313F-CC03D82B9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95282-2582-896B-13F3-1E1B8A473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Benefits</a:t>
            </a:r>
          </a:p>
          <a:p>
            <a:pPr lvl="1"/>
            <a:r>
              <a:rPr lang="en-US">
                <a:solidFill>
                  <a:schemeClr val="bg1">
                    <a:lumMod val="95000"/>
                  </a:schemeClr>
                </a:solidFill>
              </a:rPr>
              <a:t>Increase in ease of use and comfort</a:t>
            </a:r>
          </a:p>
          <a:p>
            <a:pPr lvl="1"/>
            <a:r>
              <a:rPr lang="en-US">
                <a:solidFill>
                  <a:schemeClr val="bg1">
                    <a:lumMod val="95000"/>
                  </a:schemeClr>
                </a:solidFill>
              </a:rPr>
              <a:t>COVID-19 pandemic</a:t>
            </a:r>
          </a:p>
          <a:p>
            <a:pPr lvl="1"/>
            <a:r>
              <a:rPr lang="en-US">
                <a:solidFill>
                  <a:schemeClr val="bg1">
                    <a:lumMod val="95000"/>
                  </a:schemeClr>
                </a:solidFill>
              </a:rPr>
              <a:t>Target the largest demographic of consumers</a:t>
            </a:r>
          </a:p>
          <a:p>
            <a:pPr lvl="1"/>
            <a:r>
              <a:rPr lang="en-US">
                <a:solidFill>
                  <a:schemeClr val="bg1">
                    <a:lumMod val="95000"/>
                  </a:schemeClr>
                </a:solidFill>
              </a:rPr>
              <a:t>Increasing sales within the housing industry.</a:t>
            </a:r>
          </a:p>
        </p:txBody>
      </p:sp>
    </p:spTree>
    <p:extLst>
      <p:ext uri="{BB962C8B-B14F-4D97-AF65-F5344CB8AC3E}">
        <p14:creationId xmlns:p14="http://schemas.microsoft.com/office/powerpoint/2010/main" val="340808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2DDF5-A723-26FF-514F-090231A2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ABF0A-2A0B-05E5-24C4-EE8ACDBDA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 fontAlgn="base"/>
            <a:r>
              <a:rPr lang="en-US" sz="1900" b="1" i="0">
                <a:solidFill>
                  <a:srgbClr val="000000"/>
                </a:solidFill>
                <a:effectLst/>
                <a:latin typeface="+mj-lt"/>
              </a:rPr>
              <a:t>Phase 1: Back End</a:t>
            </a:r>
            <a:endParaRPr lang="en-US" sz="1900" b="0" i="0">
              <a:solidFill>
                <a:srgbClr val="000000"/>
              </a:solidFill>
              <a:effectLst/>
              <a:latin typeface="+mj-lt"/>
            </a:endParaRPr>
          </a:p>
          <a:p>
            <a:pPr algn="l" rtl="0" fontAlgn="base"/>
            <a:r>
              <a:rPr lang="en-US" sz="1900" b="1" i="0">
                <a:solidFill>
                  <a:srgbClr val="000000"/>
                </a:solidFill>
                <a:effectLst/>
                <a:latin typeface="+mj-lt"/>
              </a:rPr>
              <a:t>Phase 2: Database</a:t>
            </a:r>
            <a:endParaRPr lang="en-US" b="0" i="0">
              <a:solidFill>
                <a:srgbClr val="000000"/>
              </a:solidFill>
              <a:effectLst/>
              <a:latin typeface="+mj-lt"/>
            </a:endParaRPr>
          </a:p>
          <a:p>
            <a:pPr algn="l" rtl="0" fontAlgn="base"/>
            <a:r>
              <a:rPr lang="en-US" sz="1900" b="1" i="0">
                <a:solidFill>
                  <a:srgbClr val="000000"/>
                </a:solidFill>
                <a:effectLst/>
                <a:latin typeface="+mj-lt"/>
              </a:rPr>
              <a:t>Phase 3: APIs</a:t>
            </a:r>
            <a:endParaRPr lang="en-US" sz="1900" b="0" i="0">
              <a:solidFill>
                <a:srgbClr val="000000"/>
              </a:solidFill>
              <a:effectLst/>
              <a:latin typeface="+mj-lt"/>
            </a:endParaRPr>
          </a:p>
          <a:p>
            <a:pPr algn="l" rtl="0" fontAlgn="base"/>
            <a:r>
              <a:rPr lang="en-US" sz="1900" b="1" i="0">
                <a:solidFill>
                  <a:srgbClr val="000000"/>
                </a:solidFill>
                <a:effectLst/>
                <a:latin typeface="+mj-lt"/>
              </a:rPr>
              <a:t>Phase 4: Front End</a:t>
            </a:r>
            <a:endParaRPr lang="en-US" sz="1900" b="0" i="0">
              <a:solidFill>
                <a:srgbClr val="000000"/>
              </a:solidFill>
              <a:effectLst/>
              <a:latin typeface="+mj-lt"/>
            </a:endParaRPr>
          </a:p>
          <a:p>
            <a:pPr algn="l" rtl="0" fontAlgn="base"/>
            <a:r>
              <a:rPr lang="en-US" sz="1900" b="1" i="0">
                <a:solidFill>
                  <a:srgbClr val="000000"/>
                </a:solidFill>
                <a:effectLst/>
                <a:latin typeface="+mj-lt"/>
              </a:rPr>
              <a:t>Phase 5: Working Applications and Future Enhancements</a:t>
            </a:r>
            <a:endParaRPr lang="en-US" sz="1900" b="0" i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286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80E74-7C52-F330-313F-CC03D82B9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Stakeholder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95282-2582-896B-13F3-1E1B8A473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The Online Property Listing Application has six important stakeholders: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1C78CA-B00A-B4FA-BAA1-9EB006C05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988052"/>
              </p:ext>
            </p:extLst>
          </p:nvPr>
        </p:nvGraphicFramePr>
        <p:xfrm>
          <a:off x="1606285" y="2661973"/>
          <a:ext cx="5421048" cy="2468880"/>
        </p:xfrm>
        <a:graphic>
          <a:graphicData uri="http://schemas.openxmlformats.org/drawingml/2006/table">
            <a:tbl>
              <a:tblPr/>
              <a:tblGrid>
                <a:gridCol w="1355262">
                  <a:extLst>
                    <a:ext uri="{9D8B030D-6E8A-4147-A177-3AD203B41FA5}">
                      <a16:colId xmlns:a16="http://schemas.microsoft.com/office/drawing/2014/main" val="1008338962"/>
                    </a:ext>
                  </a:extLst>
                </a:gridCol>
                <a:gridCol w="1355262">
                  <a:extLst>
                    <a:ext uri="{9D8B030D-6E8A-4147-A177-3AD203B41FA5}">
                      <a16:colId xmlns:a16="http://schemas.microsoft.com/office/drawing/2014/main" val="1130465525"/>
                    </a:ext>
                  </a:extLst>
                </a:gridCol>
                <a:gridCol w="1355262">
                  <a:extLst>
                    <a:ext uri="{9D8B030D-6E8A-4147-A177-3AD203B41FA5}">
                      <a16:colId xmlns:a16="http://schemas.microsoft.com/office/drawing/2014/main" val="3612255034"/>
                    </a:ext>
                  </a:extLst>
                </a:gridCol>
                <a:gridCol w="1355262">
                  <a:extLst>
                    <a:ext uri="{9D8B030D-6E8A-4147-A177-3AD203B41FA5}">
                      <a16:colId xmlns:a16="http://schemas.microsoft.com/office/drawing/2014/main" val="1617996649"/>
                    </a:ext>
                  </a:extLst>
                </a:gridCol>
              </a:tblGrid>
              <a:tr h="20161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Stakeholders</a:t>
                      </a:r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Power</a:t>
                      </a:r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Interest</a:t>
                      </a:r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Legitimacy </a:t>
                      </a:r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070413"/>
                  </a:ext>
                </a:extLst>
              </a:tr>
              <a:tr h="20161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Homebuyers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3 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9 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7 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5967954"/>
                  </a:ext>
                </a:extLst>
              </a:tr>
              <a:tr h="20161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Homeowners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4 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9 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8 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032320"/>
                  </a:ext>
                </a:extLst>
              </a:tr>
              <a:tr h="20161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Renters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3 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9 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7 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383822"/>
                  </a:ext>
                </a:extLst>
              </a:tr>
              <a:tr h="33602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Realtors and Real Estate Agencies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6 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10 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9 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151507"/>
                  </a:ext>
                </a:extLst>
              </a:tr>
              <a:tr h="47044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Property Investors/House Flippers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6 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9 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8 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327740"/>
                  </a:ext>
                </a:extLst>
              </a:tr>
              <a:tr h="20161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Shareholders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7 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9 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9 </a:t>
                      </a:r>
                      <a:endParaRPr lang="en-US" b="0" i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6177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90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2DDF5-A723-26FF-514F-090231A23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34" y="350055"/>
            <a:ext cx="8596668" cy="1320800"/>
          </a:xfrm>
        </p:spPr>
        <p:txBody>
          <a:bodyPr/>
          <a:lstStyle/>
          <a:p>
            <a:r>
              <a:rPr lang="en-US"/>
              <a:t>Operational Flow Chart</a:t>
            </a: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951C601D-0B3F-FE3D-C5E3-66DF22FE8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04163" y="1096040"/>
            <a:ext cx="4728370" cy="54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59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80E74-7C52-F330-313F-CC03D82B9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84" y="394322"/>
            <a:ext cx="8596668" cy="1320800"/>
          </a:xfrm>
        </p:spPr>
        <p:txBody>
          <a:bodyPr/>
          <a:lstStyle/>
          <a:p>
            <a:r>
              <a:rPr lang="en-US"/>
              <a:t>Technical Flow Chart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A664C4-CEEF-D678-4CAC-60214BFD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89298" y="207938"/>
            <a:ext cx="3551874" cy="644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88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4ce1cf-cf21-4fd5-9cfa-f226eaeab4bb" xsi:nil="true"/>
    <lcf76f155ced4ddcb4097134ff3c332f xmlns="7768a6eb-e888-4685-bf8d-dd179534672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840E56141EDF40BD75D2F4EEA282CD" ma:contentTypeVersion="14" ma:contentTypeDescription="Create a new document." ma:contentTypeScope="" ma:versionID="f5da3972880610da56874d6cefc79b29">
  <xsd:schema xmlns:xsd="http://www.w3.org/2001/XMLSchema" xmlns:xs="http://www.w3.org/2001/XMLSchema" xmlns:p="http://schemas.microsoft.com/office/2006/metadata/properties" xmlns:ns2="7768a6eb-e888-4685-bf8d-dd1795346721" xmlns:ns3="df4ce1cf-cf21-4fd5-9cfa-f226eaeab4bb" targetNamespace="http://schemas.microsoft.com/office/2006/metadata/properties" ma:root="true" ma:fieldsID="4ba3f1bd0d7951d562fceadf6f61df29" ns2:_="" ns3:_="">
    <xsd:import namespace="7768a6eb-e888-4685-bf8d-dd1795346721"/>
    <xsd:import namespace="df4ce1cf-cf21-4fd5-9cfa-f226eaeab4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68a6eb-e888-4685-bf8d-dd17953467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28b28469-8996-4088-bd89-44d87d6385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4ce1cf-cf21-4fd5-9cfa-f226eaeab4bb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2613d7b1-9912-4d03-bab6-d2b757d33564}" ma:internalName="TaxCatchAll" ma:showField="CatchAllData" ma:web="df4ce1cf-cf21-4fd5-9cfa-f226eaeab4b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88064B-E1DE-49EC-A8BE-36682A4012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3986B-0CAB-4CF4-A0B6-F2AF0B91931C}">
  <ds:schemaRefs>
    <ds:schemaRef ds:uri="7768a6eb-e888-4685-bf8d-dd1795346721"/>
    <ds:schemaRef ds:uri="df4ce1cf-cf21-4fd5-9cfa-f226eaeab4bb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F51A0FA-2440-40EB-98F7-77B37C1BF56F}">
  <ds:schemaRefs>
    <ds:schemaRef ds:uri="7768a6eb-e888-4685-bf8d-dd1795346721"/>
    <ds:schemaRef ds:uri="df4ce1cf-cf21-4fd5-9cfa-f226eaeab4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7cf48d45-3ddb-4389-a9c1-c115526eb52e}" enabled="0" method="" siteId="{7cf48d45-3ddb-4389-a9c1-c115526eb52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617</Words>
  <Application>Microsoft Macintosh PowerPoint</Application>
  <PresentationFormat>Widescreen</PresentationFormat>
  <Paragraphs>128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sego ui</vt:lpstr>
      <vt:lpstr>Symbol</vt:lpstr>
      <vt:lpstr>Times New Roman</vt:lpstr>
      <vt:lpstr>Trebuchet MS</vt:lpstr>
      <vt:lpstr>Wingdings</vt:lpstr>
      <vt:lpstr>Wingdings 3</vt:lpstr>
      <vt:lpstr>Facet</vt:lpstr>
      <vt:lpstr>Final Presentation: On the Web Listing (OWL) Marketplace</vt:lpstr>
      <vt:lpstr>Presentation Overview</vt:lpstr>
      <vt:lpstr>Introduction</vt:lpstr>
      <vt:lpstr>Problem Statement</vt:lpstr>
      <vt:lpstr>Motivation</vt:lpstr>
      <vt:lpstr>Application</vt:lpstr>
      <vt:lpstr>Stakeholder Analysis</vt:lpstr>
      <vt:lpstr>Operational Flow Chart</vt:lpstr>
      <vt:lpstr>Technical Flow Chart</vt:lpstr>
      <vt:lpstr>Gantt Chart</vt:lpstr>
      <vt:lpstr>Gantt Chart Timeline</vt:lpstr>
      <vt:lpstr>PowerPoint Presentation</vt:lpstr>
      <vt:lpstr>Future Work</vt:lpstr>
      <vt:lpstr>References  MySQL Documentation. MySQL. (n.d.). Retrieved June 24, 2022, from https://dev.mysql.com/doc/   Nkramer. (2022, March 28). Microsoft Teams API Overview - Microsoft Graph. Microsoft Graph | Microsoft Docs. Retrieved June 20, 2022, from https://docs.microsoft.com/en-us/graph/teams-concept-overview   Rbrundritt. (2018, December 14). Locations API - Bing Maps. Locations API - Bing Maps | Microsoft Docs. Retrieved June 15, 2022, from https://docs.microsoft.com/en-us/bingmaps/rest-services/locations/   Segal, T. (2022, March 1). How COVID-19 changed consumer shopping behavior. Investopedia.  Retrieved May 28, 2022, from https://www.investopedia.com/how-we-shop-now-5184434  Spring Data JPA. Spring. (n.d.). Retrieved June 24, 2022, from https://spring.io/projects/spring-data-jpa   Thymeleaf. (n.d.). Retrieved May 31, 2022, from https://www.thymeleaf.org/doc/articles/standarddialect5minutes.html   Thymeleaf. (n.d.). Tutorial: Using Thymeleaf. Retrieved June 24, 2022, from https://www.thymeleaf.org/doc/tutorials/3.0/usingthymeleaf.html 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Moulin, Forrest</cp:lastModifiedBy>
  <cp:revision>3</cp:revision>
  <dcterms:created xsi:type="dcterms:W3CDTF">2022-06-24T22:04:01Z</dcterms:created>
  <dcterms:modified xsi:type="dcterms:W3CDTF">2022-11-23T20:56:18Z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0x01010050840E56141EDF40BD75D2F4EEA282CD</vt:lpwstr>
  </property>
  <property fmtid="{D5CDD505-2E9C-101B-9397-08002B2CF9AE}" pid="3" name="MediaServiceImageTags">
    <vt:lpwstr/>
  </property>
</Properties>
</file>